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0"/>
  </p:notesMasterIdLst>
  <p:sldIdLst>
    <p:sldId id="273" r:id="rId6"/>
    <p:sldId id="272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4" r:id="rId15"/>
    <p:sldId id="266" r:id="rId16"/>
    <p:sldId id="267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8EE04B6-4956-4151-AFB7-EC5AB0F3C4B3}">
          <p14:sldIdLst>
            <p14:sldId id="273"/>
            <p14:sldId id="272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Untitled Section" id="{9E5EA2A4-94E9-43BE-B0FA-B2972E292614}">
          <p14:sldIdLst>
            <p14:sldId id="274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6B80F-387F-4AC6-9825-93FAB9E01879}" v="4" dt="2024-04-01T19:06:01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D6E1C-2CF0-4D78-89C1-526E9F32875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27C02-12BB-48F7-A1DA-D7B52E7F1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399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47152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4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28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2370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727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362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8306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7514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718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458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748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B02486-D674-4BB7-8F70-1E4C1CDCDB3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03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5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83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ACC Shiel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100" y="3263900"/>
            <a:ext cx="3471333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508000" y="9144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4400" b="1" i="1" dirty="0">
              <a:solidFill>
                <a:srgbClr val="0C2D83"/>
              </a:solidFill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867151" y="5775325"/>
            <a:ext cx="4455583" cy="8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srgbClr val="000000"/>
                </a:solidFill>
              </a:rPr>
              <a:t>This Briefing is:</a:t>
            </a:r>
          </a:p>
          <a:p>
            <a:pPr marL="342900" indent="-3429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9900"/>
                </a:solidFill>
              </a:rPr>
              <a:t>UNCLASSIFIED</a:t>
            </a:r>
            <a:endParaRPr lang="en-US" sz="2000" b="1" dirty="0">
              <a:solidFill>
                <a:srgbClr val="009900"/>
              </a:solidFill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992206" y="152400"/>
            <a:ext cx="81440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 dirty="0">
                <a:solidFill>
                  <a:srgbClr val="0C2D83"/>
                </a:solidFill>
              </a:rPr>
              <a:t>Headquarters Air Combat Command</a:t>
            </a:r>
          </a:p>
        </p:txBody>
      </p:sp>
      <p:sp>
        <p:nvSpPr>
          <p:cNvPr id="8" name="Line 12"/>
          <p:cNvSpPr>
            <a:spLocks noChangeShapeType="1"/>
          </p:cNvSpPr>
          <p:nvPr userDrawn="1"/>
        </p:nvSpPr>
        <p:spPr bwMode="auto">
          <a:xfrm>
            <a:off x="508000" y="647700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4400" b="1" i="1" dirty="0">
              <a:solidFill>
                <a:srgbClr val="0C2D83"/>
              </a:solidFill>
            </a:endParaRP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38151" y="1447800"/>
            <a:ext cx="11315700" cy="1600200"/>
          </a:xfrm>
          <a:ln algn="ctr"/>
        </p:spPr>
        <p:txBody>
          <a:bodyPr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174317" y="4419600"/>
            <a:ext cx="5509683" cy="890588"/>
          </a:xfrm>
        </p:spPr>
        <p:txBody>
          <a:bodyPr anchor="ctr"/>
          <a:lstStyle>
            <a:lvl1pPr marL="0" indent="0" algn="r">
              <a:spcBef>
                <a:spcPct val="0"/>
              </a:spcBef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D19-90D6-4D3C-A292-BF5E6DCDBA6A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64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AB104-F469-4FB0-B26C-89EF2DFF882C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75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853C0-D752-4964-977A-6B91F64B7FF2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85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314450"/>
            <a:ext cx="5810251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652" y="1314450"/>
            <a:ext cx="5810249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2EAB-3079-4386-A96D-F835D34E60BC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9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B07F-E42B-4741-9F8E-D91FE30D8837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2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71C0-41AA-4E4D-9A98-96FBD696374F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31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A9C0B-1DEC-49F7-A9AB-776105AEDBBB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2422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3AE06-6089-479E-ACF1-F4287F071F52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0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92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959D6-4DAC-4B5C-9F55-3BCD73FB0D87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31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BF731-9205-4C8D-8639-E65C4E7DA0BC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35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72033" y="61914"/>
            <a:ext cx="2954867" cy="6643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1" y="61914"/>
            <a:ext cx="8665633" cy="6643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7B364-2C48-4442-B1FB-19B25A2C2C55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25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1914"/>
            <a:ext cx="10972800" cy="10048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3200" y="1314450"/>
            <a:ext cx="5810251" cy="53911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652" y="1314450"/>
            <a:ext cx="5810249" cy="53911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F8852-F213-4DF4-8341-0C705ECE08BA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8174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1914"/>
            <a:ext cx="10972800" cy="1004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3201" y="1314450"/>
            <a:ext cx="11823700" cy="539115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1A25-3912-4C92-8889-F668BDAD1666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099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1914"/>
            <a:ext cx="10972800" cy="1004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1" y="1314451"/>
            <a:ext cx="118237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3201" y="4086226"/>
            <a:ext cx="118237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0A31-44EA-4922-81E2-2BD6B47E299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85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8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6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8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78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1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8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8ABC8-134F-42FF-8600-0056532C8CFB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BBDAA-C72D-4FAB-9488-ACF62D9D1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9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ACC Shield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82034" y="152400"/>
            <a:ext cx="935567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1914"/>
            <a:ext cx="109728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51067" y="652462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>
                <a:solidFill>
                  <a:srgbClr val="969696"/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B5DDA5B-0343-4D2F-8832-B91BBE0D69BD}" type="slidenum">
              <a:rPr lang="en-US"/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1" y="1314450"/>
            <a:ext cx="1182370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r>
              <a:rPr lang="en-US" dirty="0"/>
              <a:t>2nd Bullet</a:t>
            </a:r>
          </a:p>
        </p:txBody>
      </p:sp>
    </p:spTree>
    <p:extLst>
      <p:ext uri="{BB962C8B-B14F-4D97-AF65-F5344CB8AC3E}">
        <p14:creationId xmlns:p14="http://schemas.microsoft.com/office/powerpoint/2010/main" val="185540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hlink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89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120000"/>
        <a:buChar char="•"/>
        <a:defRPr sz="20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ckenzie.phillips.2@us.af.mi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imothy.p.christensen.civ@mail.mi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ble.af.mil/Units/Army/733D-Civil-Engineer-Division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jble.af.mil/Units/Army/Eustis-Enviromenta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ble.af.mil/Units/Army/Eustis-Environmenta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saf.learningbuilder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jble.af.mil/Units/Army/Eustis-Enviromental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ckenzie.phillips.2@us.af.mi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528047"/>
            <a:ext cx="10363200" cy="1698809"/>
          </a:xfrm>
        </p:spPr>
        <p:txBody>
          <a:bodyPr/>
          <a:lstStyle/>
          <a:p>
            <a:pPr algn="ctr"/>
            <a:r>
              <a:rPr lang="en-US" sz="4400" dirty="0"/>
              <a:t>MODULE 7</a:t>
            </a:r>
            <a:br>
              <a:rPr lang="en-US" sz="4400" dirty="0"/>
            </a:br>
            <a:r>
              <a:rPr lang="en-US" sz="4400" dirty="0"/>
              <a:t>ENVIRONMENTAL MANAGEMENT</a:t>
            </a:r>
            <a:br>
              <a:rPr lang="en-US" sz="4400" dirty="0"/>
            </a:br>
            <a:r>
              <a:rPr lang="en-US" sz="4400" dirty="0"/>
              <a:t>(Reference manual info)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47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ASBESTOS MGT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If your Facility has Asbestos Containing Material (ACM), Facility Manager must conduct “periodic surveillance”: </a:t>
            </a:r>
          </a:p>
          <a:p>
            <a:endParaRPr lang="en-US" b="0" dirty="0"/>
          </a:p>
          <a:p>
            <a:pPr lvl="1"/>
            <a:r>
              <a:rPr lang="en-US" b="0" dirty="0"/>
              <a:t>Provide annual report on condition of ACM in your facilities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b="0" dirty="0"/>
              <a:t>Annually inspect identified ACM and Presumed ACM to verify that the material’s condition has not changed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b="0" dirty="0"/>
              <a:t>Only have to report any change in condition semi-annually; any reported changes will trigger follow-up inspections and action by IH Office and the 733 CES Asbestos PM. </a:t>
            </a:r>
          </a:p>
          <a:p>
            <a:pPr lvl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706908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118" y="164707"/>
            <a:ext cx="10972800" cy="1004887"/>
          </a:xfrm>
        </p:spPr>
        <p:txBody>
          <a:bodyPr/>
          <a:lstStyle/>
          <a:p>
            <a:r>
              <a:rPr lang="en-US" dirty="0"/>
              <a:t>LEAD BASED PAINT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Facility Managers: Do not disturb LBP or suspected LBP.</a:t>
            </a:r>
          </a:p>
          <a:p>
            <a:pPr lvl="1"/>
            <a:r>
              <a:rPr lang="en-US" b="0" dirty="0"/>
              <a:t>Monitor your facilities</a:t>
            </a:r>
          </a:p>
          <a:p>
            <a:pPr lvl="1"/>
            <a:r>
              <a:rPr lang="en-US" b="0" dirty="0"/>
              <a:t>Report damaged materials  </a:t>
            </a:r>
          </a:p>
          <a:p>
            <a:pPr lvl="1"/>
            <a:r>
              <a:rPr lang="en-US" b="0" dirty="0"/>
              <a:t>POC: Mackenzie Phillips, </a:t>
            </a:r>
            <a:r>
              <a:rPr lang="en-US" b="0" dirty="0">
                <a:hlinkClick r:id="rId3"/>
              </a:rPr>
              <a:t>mackenzie.phillips.2@us.af.mil</a:t>
            </a:r>
            <a:r>
              <a:rPr lang="en-US" b="0" dirty="0"/>
              <a:t>, (757)878-7373</a:t>
            </a:r>
            <a:endParaRPr lang="en-US" sz="1400" b="0" dirty="0"/>
          </a:p>
          <a:p>
            <a:pPr lvl="1"/>
            <a:r>
              <a:rPr lang="en-US" b="0" dirty="0"/>
              <a:t>Lead was used in paint products prior to 1980 due to its durability.</a:t>
            </a:r>
          </a:p>
          <a:p>
            <a:endParaRPr lang="en-US" sz="1000" b="0" dirty="0"/>
          </a:p>
          <a:p>
            <a:r>
              <a:rPr lang="en-US" b="0" dirty="0"/>
              <a:t>Lead based paint (LBP) products are mainly of concern for children that may be exposed in older housing units or by contaminated soil.</a:t>
            </a:r>
          </a:p>
          <a:p>
            <a:endParaRPr lang="en-US" sz="1000" b="0" dirty="0"/>
          </a:p>
          <a:p>
            <a:r>
              <a:rPr lang="en-US" b="0" dirty="0"/>
              <a:t>LBP should only be disturbed by certified individuals (no sanding, drilling or scraping of unknown surfaces).</a:t>
            </a:r>
          </a:p>
          <a:p>
            <a:endParaRPr lang="en-US" sz="1000" b="0" dirty="0"/>
          </a:p>
          <a:p>
            <a:r>
              <a:rPr lang="en-US" b="0" dirty="0"/>
              <a:t>Policy - Manage in place </a:t>
            </a:r>
          </a:p>
          <a:p>
            <a:pPr lvl="1"/>
            <a:r>
              <a:rPr lang="en-US" b="0" dirty="0"/>
              <a:t>LBP products are not a hazard if not disturbed.  May be painted over.  Require determination of presence prior to renovation or demolition.</a:t>
            </a:r>
          </a:p>
          <a:p>
            <a:pPr lvl="1"/>
            <a:endParaRPr lang="en-US" sz="1000" b="0" dirty="0"/>
          </a:p>
          <a:p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4187051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 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536" y="1085590"/>
            <a:ext cx="11444927" cy="5643092"/>
          </a:xfrm>
        </p:spPr>
        <p:txBody>
          <a:bodyPr>
            <a:noAutofit/>
          </a:bodyPr>
          <a:lstStyle/>
          <a:p>
            <a:r>
              <a:rPr lang="en-US" b="0" dirty="0"/>
              <a:t>Historic Facilities are those that are either on, or qualify for, the National Register of Historic Places</a:t>
            </a:r>
          </a:p>
          <a:p>
            <a:pPr lvl="1"/>
            <a:r>
              <a:rPr lang="en-US" b="0" dirty="0"/>
              <a:t>2 historic Facilities on Fort Eustis </a:t>
            </a:r>
          </a:p>
          <a:p>
            <a:pPr lvl="2"/>
            <a:r>
              <a:rPr lang="en-US" sz="1600" b="0" dirty="0"/>
              <a:t>Building 415 (</a:t>
            </a:r>
            <a:r>
              <a:rPr lang="en-US" sz="1600" b="0" dirty="0" err="1"/>
              <a:t>Landship</a:t>
            </a:r>
            <a:r>
              <a:rPr lang="en-US" sz="1600" b="0" dirty="0"/>
              <a:t> – training facility at 3</a:t>
            </a:r>
            <a:r>
              <a:rPr lang="en-US" sz="1600" b="0" baseline="30000" dirty="0"/>
              <a:t>rd</a:t>
            </a:r>
            <a:r>
              <a:rPr lang="en-US" sz="1600" b="0" dirty="0"/>
              <a:t> Port)</a:t>
            </a:r>
          </a:p>
          <a:p>
            <a:pPr lvl="2"/>
            <a:r>
              <a:rPr lang="en-US" sz="1600" b="0" dirty="0"/>
              <a:t>Building 1611 (the Matthew Jones House)</a:t>
            </a:r>
          </a:p>
          <a:p>
            <a:pPr lvl="1"/>
            <a:r>
              <a:rPr lang="en-US" b="0" dirty="0"/>
              <a:t>Over 230 archaeological sites</a:t>
            </a:r>
          </a:p>
          <a:p>
            <a:r>
              <a:rPr lang="en-US" b="0" dirty="0"/>
              <a:t>To do work on historic facilities:</a:t>
            </a:r>
          </a:p>
          <a:p>
            <a:pPr lvl="1"/>
            <a:r>
              <a:rPr lang="en-US" b="0" dirty="0"/>
              <a:t>Interior work:</a:t>
            </a:r>
          </a:p>
          <a:p>
            <a:pPr lvl="2"/>
            <a:r>
              <a:rPr lang="en-US" sz="1600" b="0" dirty="0"/>
              <a:t>Most is not an issue – Altering significant interior elements (walls, doorways, room configuration) will need review  </a:t>
            </a:r>
          </a:p>
          <a:p>
            <a:pPr lvl="1"/>
            <a:r>
              <a:rPr lang="en-US" b="0" dirty="0"/>
              <a:t>External work:</a:t>
            </a:r>
          </a:p>
          <a:p>
            <a:pPr lvl="2"/>
            <a:r>
              <a:rPr lang="en-US" sz="1600" b="0" dirty="0"/>
              <a:t>Maintenance IAW Secretary of Interior Standards</a:t>
            </a:r>
          </a:p>
          <a:p>
            <a:pPr lvl="2"/>
            <a:r>
              <a:rPr lang="en-US" sz="1600" b="0" dirty="0"/>
              <a:t>Any changes to color, materials, appearance require SHPO consultation</a:t>
            </a:r>
          </a:p>
          <a:p>
            <a:r>
              <a:rPr lang="en-US" b="0" dirty="0"/>
              <a:t>Ground Disturbance (e.g., digging, grading,) will require a review to make sure no archaeological sites are disturbed</a:t>
            </a:r>
          </a:p>
          <a:p>
            <a:r>
              <a:rPr lang="en-US" b="0" dirty="0"/>
              <a:t>POC: Courtney Birkett, 878-7376  courtney.birkett.ctr@us.af.mil</a:t>
            </a:r>
          </a:p>
          <a:p>
            <a:endParaRPr lang="en-US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425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WILDLIFE AND PESTS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0" dirty="0"/>
              <a:t>Facility managers/building occupants may encounter wildlife or pest organisms inside or in immediate vicinity.</a:t>
            </a:r>
          </a:p>
          <a:p>
            <a:r>
              <a:rPr lang="en-US" sz="1800" b="0" dirty="0"/>
              <a:t>Actions required: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=  For wildlife found inside buildings or in immediate area (primarily snakes, raccoons,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   opossums, rabbits, fawns, foxes, coyotes, squirrels [inside], honey bee swarms, birds [inside] or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   injured wildlife: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	Call (757)878-2829, (757)878-1055, or (757)952-5204  Natural Resources/Integrated Pest Mgt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=  Pest organisms (</a:t>
            </a:r>
            <a:r>
              <a:rPr lang="en-US" sz="1800" b="0" dirty="0" err="1"/>
              <a:t>ie</a:t>
            </a:r>
            <a:r>
              <a:rPr lang="en-US" sz="1800" b="0" dirty="0"/>
              <a:t>, cockroaches, bed bugs, filth flies, mosquitoes, other biting flies,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   spiders, ticks, wasps, hornets, other insects, rodents, feral cats, undesirable vegetation,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   hazard trees):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       Call CES Service Order desk:  878-HELP  (Do NOT utilize any pesticides!)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b="0" dirty="0"/>
          </a:p>
          <a:p>
            <a:pPr marL="0" indent="0">
              <a:spcBef>
                <a:spcPts val="0"/>
              </a:spcBef>
              <a:buNone/>
            </a:pPr>
            <a:r>
              <a:rPr lang="en-US" sz="1800" b="0" dirty="0"/>
              <a:t>POC:  Adam Priestley, 878-1055    </a:t>
            </a:r>
            <a:r>
              <a:rPr lang="en-US" sz="1800" b="0" dirty="0">
                <a:hlinkClick r:id="rId3"/>
              </a:rPr>
              <a:t>timothy.p.christensen.civ@mail.mil</a:t>
            </a:r>
            <a:endParaRPr lang="en-US" sz="1800" b="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b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683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26668" y="287229"/>
            <a:ext cx="8826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0C2D8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ENVIRONMENTAL MANAGEMENT SYSTEM (EMS)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5325" y="1563243"/>
            <a:ext cx="1083944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JBLE-Eustis Environmental Management System (EMS) integrates management requirements with environmental and economic compliance/ goals.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EMS applies to all units/mission partners at JBLE-Eustis regardless of service affiliation.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Subject to Inspector General's review and finding reported to Installation Commander through the Environmental, Safety, and Occupational Health (ESOH) Council.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All individuals need to be aware of JBLE Environmental Policy.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Environmental Policy needs to be prominently displayed within each unit.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Policy can be found on CES or CES/CEIE</a:t>
            </a:r>
            <a:r>
              <a:rPr kumimoji="0" lang="en-US" sz="20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Webpages: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http://www.jble.af.mil/Units/Army/733D-Civil-Engineer-Division/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hlinkClick r:id="rId4"/>
              </a:rPr>
              <a:t>https://www.jble.af.mil/Units/Army/Eustis-Enviromental/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POC:  Jay Carr, 878-7378  </a:t>
            </a:r>
            <a:r>
              <a:rPr lang="en-US" sz="2000" dirty="0">
                <a:solidFill>
                  <a:srgbClr val="000000"/>
                </a:solidFill>
                <a:latin typeface="Arial"/>
              </a:rPr>
              <a:t>james.carr.30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@us.af.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mil 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398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INSTALLATION MANAGEMENT FLIGHT</a:t>
            </a: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878851"/>
              </p:ext>
            </p:extLst>
          </p:nvPr>
        </p:nvGraphicFramePr>
        <p:xfrm>
          <a:off x="198438" y="1955800"/>
          <a:ext cx="11542712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rganization Chart" r:id="rId3" imgW="3651120" imgH="1257120" progId="OrgPlusWOPX.4">
                  <p:embed followColorScheme="full"/>
                </p:oleObj>
              </mc:Choice>
              <mc:Fallback>
                <p:oleObj name="Organization Chart" r:id="rId3" imgW="3651120" imgH="1257120" progId="OrgPlusWOPX.4">
                  <p:embed followColorScheme="full"/>
                  <p:pic>
                    <p:nvPicPr>
                      <p:cNvPr id="4" name="Content Placeholder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438" y="1955800"/>
                        <a:ext cx="11542712" cy="397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4514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71062"/>
            <a:ext cx="10972800" cy="1004887"/>
          </a:xfrm>
        </p:spPr>
        <p:txBody>
          <a:bodyPr/>
          <a:lstStyle/>
          <a:p>
            <a:r>
              <a:rPr lang="en-US" dirty="0"/>
              <a:t>ENVIRONMENTAL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1" y="1275949"/>
            <a:ext cx="11823700" cy="5510764"/>
          </a:xfrm>
        </p:spPr>
        <p:txBody>
          <a:bodyPr>
            <a:normAutofit/>
          </a:bodyPr>
          <a:lstStyle/>
          <a:p>
            <a:r>
              <a:rPr lang="en-US" sz="3600" b="0" dirty="0"/>
              <a:t> Environmental Management Procedures (EMPs)</a:t>
            </a:r>
            <a:r>
              <a:rPr lang="en-US" sz="2800" b="0" dirty="0"/>
              <a:t> </a:t>
            </a:r>
          </a:p>
          <a:p>
            <a:pPr lvl="1"/>
            <a:r>
              <a:rPr lang="en-US" sz="2400" b="0" dirty="0"/>
              <a:t>These are base-specific environmental </a:t>
            </a:r>
            <a:r>
              <a:rPr lang="en-US" sz="2400" b="0" dirty="0" err="1"/>
              <a:t>regs</a:t>
            </a:r>
            <a:r>
              <a:rPr lang="en-US" sz="2400" b="0" dirty="0"/>
              <a:t> covering multiple topics</a:t>
            </a:r>
          </a:p>
          <a:p>
            <a:pPr lvl="1"/>
            <a:r>
              <a:rPr lang="en-US" sz="2400" b="0" dirty="0"/>
              <a:t>Web link:  </a:t>
            </a:r>
            <a:r>
              <a:rPr lang="en-US" sz="2400" b="0" dirty="0">
                <a:hlinkClick r:id="rId3"/>
              </a:rPr>
              <a:t>http://www.jble.af.mil/Units/Army/Eustis-Environmental</a:t>
            </a:r>
            <a:endParaRPr lang="en-US" sz="2400" b="0" dirty="0"/>
          </a:p>
          <a:p>
            <a:pPr marL="0" indent="0">
              <a:buNone/>
            </a:pPr>
            <a:endParaRPr lang="en-US" sz="3600" b="0" dirty="0"/>
          </a:p>
          <a:p>
            <a:r>
              <a:rPr lang="en-US" sz="2800" b="0" dirty="0"/>
              <a:t>Other FM Resources:</a:t>
            </a:r>
          </a:p>
          <a:p>
            <a:pPr lvl="1"/>
            <a:r>
              <a:rPr lang="en-US" sz="2400" b="0" dirty="0"/>
              <a:t>Activity Environmental Coordinators (AECs) – Required</a:t>
            </a:r>
          </a:p>
          <a:p>
            <a:pPr lvl="2"/>
            <a:r>
              <a:rPr lang="en-US" sz="2400" dirty="0"/>
              <a:t>If your Activity does not have an AEC, the FM should inform Leadership</a:t>
            </a:r>
          </a:p>
          <a:p>
            <a:pPr lvl="1"/>
            <a:r>
              <a:rPr lang="en-US" sz="2400" b="0" dirty="0"/>
              <a:t>Unit Environmental Coordinators (UECs) - Required</a:t>
            </a:r>
          </a:p>
          <a:p>
            <a:pPr lvl="1"/>
            <a:r>
              <a:rPr lang="en-US" sz="2400" b="0" dirty="0"/>
              <a:t>Hazardous Waste Coordinators (HWCs) – Only if managing Hazardous Wastes</a:t>
            </a:r>
          </a:p>
          <a:p>
            <a:pPr lvl="1"/>
            <a:r>
              <a:rPr lang="en-US" sz="2400" b="0" dirty="0"/>
              <a:t>Hazardous Materials Manager (HMM) - Only if managing Hazardous Materials</a:t>
            </a:r>
          </a:p>
          <a:p>
            <a:pPr marL="400050" lvl="1" indent="0">
              <a:buNone/>
            </a:pPr>
            <a:endParaRPr lang="en-US" b="0" dirty="0"/>
          </a:p>
          <a:p>
            <a:pPr lvl="1"/>
            <a:endParaRPr lang="en-US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1154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0019"/>
            <a:ext cx="11823700" cy="5391150"/>
          </a:xfrm>
        </p:spPr>
        <p:txBody>
          <a:bodyPr/>
          <a:lstStyle/>
          <a:p>
            <a:r>
              <a:rPr lang="en-US" sz="3200" dirty="0"/>
              <a:t>Mandatory Environmental Training</a:t>
            </a:r>
          </a:p>
          <a:p>
            <a:pPr lvl="1"/>
            <a:r>
              <a:rPr lang="en-US" sz="2400" b="0" dirty="0">
                <a:cs typeface="Arial" panose="020B0604020202020204" pitchFamily="34" charset="0"/>
              </a:rPr>
              <a:t>Environmental Management Awareness Competency (EMAC) training – required for all military, civilian and contract staff working on base; complete w/in 30 days of assignment and annually thereafter</a:t>
            </a:r>
          </a:p>
          <a:p>
            <a:pPr lvl="2"/>
            <a:r>
              <a:rPr lang="en-US" sz="1800" b="0" dirty="0">
                <a:cs typeface="Arial" panose="020B0604020202020204" pitchFamily="34" charset="0"/>
              </a:rPr>
              <a:t>Training is On-line via The Environmental Awareness Course Hub (TEACH) - </a:t>
            </a:r>
            <a:r>
              <a:rPr lang="en-US" sz="1800" b="0" dirty="0">
                <a:cs typeface="Arial" panose="020B0604020202020204" pitchFamily="34" charset="0"/>
                <a:hlinkClick r:id="rId3"/>
              </a:rPr>
              <a:t>https://usaf.learningbuilder.com</a:t>
            </a:r>
            <a:r>
              <a:rPr lang="en-US" sz="1800" b="0" dirty="0">
                <a:cs typeface="Arial" panose="020B0604020202020204" pitchFamily="34" charset="0"/>
              </a:rPr>
              <a:t> </a:t>
            </a:r>
          </a:p>
          <a:p>
            <a:pPr lvl="2"/>
            <a:r>
              <a:rPr lang="en-US" sz="1800" b="0" dirty="0">
                <a:cs typeface="Arial" panose="020B0604020202020204" pitchFamily="34" charset="0"/>
              </a:rPr>
              <a:t>Registration instructions are found in EMP 4.4.2 Environmental Awareness and Competency Training under the Required Reading Section of the CED/CEIE homepage, </a:t>
            </a:r>
            <a:r>
              <a:rPr lang="en-US" sz="1800" b="0" dirty="0">
                <a:cs typeface="Arial" panose="020B0604020202020204" pitchFamily="34" charset="0"/>
                <a:hlinkClick r:id="rId4"/>
              </a:rPr>
              <a:t>https://www.jble.af.mil/Units/Army/Eustis-Enviromental/</a:t>
            </a:r>
            <a:r>
              <a:rPr lang="en-US" sz="1800" b="0" dirty="0"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sz="2400" b="0" dirty="0">
                <a:cs typeface="Arial" panose="020B0604020202020204" pitchFamily="34" charset="0"/>
              </a:rPr>
              <a:t>Additional competency training [i.e. Advanced Environmental Management (AEM)] is required for those assigned to specific roles, such as AECs, UECs, HWCs, Universal Waste Handlers (UWH), Hazardous Waste Supervisors (HWS), and Hazardous Waste Handlers (HWH</a:t>
            </a:r>
            <a:r>
              <a:rPr lang="en-US" sz="2400" b="0" dirty="0"/>
              <a:t>).</a:t>
            </a:r>
          </a:p>
          <a:p>
            <a:pPr lvl="2"/>
            <a:r>
              <a:rPr lang="en-US" sz="1800" b="0" dirty="0">
                <a:cs typeface="Arial" panose="020B0604020202020204" pitchFamily="34" charset="0"/>
              </a:rPr>
              <a:t>Refer to EMP 4.4.2 or annual OPORD for AEM training requirements; online via TEACH or in-person </a:t>
            </a:r>
          </a:p>
          <a:p>
            <a:pPr lvl="1"/>
            <a:endParaRPr lang="en-US" sz="2400" b="0" dirty="0">
              <a:cs typeface="Arial" panose="020B0604020202020204" pitchFamily="34" charset="0"/>
            </a:endParaRPr>
          </a:p>
          <a:p>
            <a:pPr marL="400050" lvl="1" indent="0">
              <a:buNone/>
            </a:pPr>
            <a:endParaRPr lang="en-US" sz="2400" b="0" dirty="0">
              <a:cs typeface="Arial" panose="020B0604020202020204" pitchFamily="34" charset="0"/>
            </a:endParaRPr>
          </a:p>
          <a:p>
            <a:pPr marL="400050" lvl="1" indent="0">
              <a:buNone/>
            </a:pP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00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150" y="1133475"/>
            <a:ext cx="11823700" cy="5391150"/>
          </a:xfrm>
        </p:spPr>
        <p:txBody>
          <a:bodyPr/>
          <a:lstStyle/>
          <a:p>
            <a:r>
              <a:rPr lang="en-US" sz="3200" dirty="0"/>
              <a:t>NEPA PROCESS</a:t>
            </a:r>
          </a:p>
          <a:p>
            <a:pPr lvl="1">
              <a:buFont typeface="Wingdings" pitchFamily="2" charset="2"/>
              <a:buChar char="§"/>
            </a:pPr>
            <a:r>
              <a:rPr lang="en-US" b="0" dirty="0"/>
              <a:t>The National Environmental Policy Act (NEPA) requires all federal agencies consider the potential environmental impacts of their actions</a:t>
            </a:r>
          </a:p>
          <a:p>
            <a:pPr>
              <a:buFont typeface="Wingdings" pitchFamily="2" charset="2"/>
              <a:buChar char="§"/>
            </a:pPr>
            <a:endParaRPr lang="en-US" b="0" dirty="0"/>
          </a:p>
          <a:p>
            <a:pPr lvl="1">
              <a:buFont typeface="Wingdings" pitchFamily="2" charset="2"/>
              <a:buChar char="§"/>
            </a:pPr>
            <a:r>
              <a:rPr lang="en-US" b="0" dirty="0"/>
              <a:t>Majority of actions submitted through the 332 process qualify for a Categorical Exclusion (CATEX) and do not require in-depth environmental analysis</a:t>
            </a:r>
          </a:p>
          <a:p>
            <a:pPr>
              <a:buFont typeface="Wingdings" pitchFamily="2" charset="2"/>
              <a:buChar char="§"/>
            </a:pPr>
            <a:endParaRPr lang="en-US" b="0" dirty="0"/>
          </a:p>
          <a:p>
            <a:pPr lvl="1"/>
            <a:r>
              <a:rPr lang="en-US" sz="2000" dirty="0"/>
              <a:t>How do I know if my project requires an in-depth Environmental Analysis?</a:t>
            </a:r>
          </a:p>
          <a:p>
            <a:pPr lvl="1"/>
            <a:endParaRPr lang="en-US" b="0" dirty="0"/>
          </a:p>
          <a:p>
            <a:pPr lvl="2"/>
            <a:r>
              <a:rPr lang="en-US" b="0" dirty="0"/>
              <a:t>Once the AF 332 is reviewed, Environmental Element’s NEPA manager will request an AF Form 813 if deemed necessary to complete the Environmental Impact Assessment Process (EIAP)</a:t>
            </a:r>
          </a:p>
          <a:p>
            <a:pPr lvl="2"/>
            <a:r>
              <a:rPr lang="en-US" b="0" dirty="0"/>
              <a:t>You are responsible for completing Environmental Impact Analysis Process (EIAP), and we will help you do it correctly!</a:t>
            </a:r>
          </a:p>
          <a:p>
            <a:pPr lvl="2"/>
            <a:r>
              <a:rPr lang="en-US" b="0" kern="1200" dirty="0">
                <a:solidFill>
                  <a:srgbClr val="000000"/>
                </a:solidFill>
              </a:rPr>
              <a:t>POC:  Rob </a:t>
            </a:r>
            <a:r>
              <a:rPr lang="en-US" b="0" kern="1200" dirty="0" err="1">
                <a:solidFill>
                  <a:srgbClr val="000000"/>
                </a:solidFill>
              </a:rPr>
              <a:t>Gucwa</a:t>
            </a:r>
            <a:r>
              <a:rPr lang="en-US" b="0" kern="1200" dirty="0">
                <a:solidFill>
                  <a:srgbClr val="000000"/>
                </a:solidFill>
              </a:rPr>
              <a:t> (757)878-7375,   Robert.Gucwa.1@us.af.mil  </a:t>
            </a:r>
            <a:endParaRPr lang="en-US" sz="1800" b="0" kern="1200" dirty="0">
              <a:solidFill>
                <a:srgbClr val="000000"/>
              </a:solidFill>
            </a:endParaRPr>
          </a:p>
          <a:p>
            <a:pPr lvl="2"/>
            <a:endParaRPr lang="en-US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047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33" y="255464"/>
            <a:ext cx="7305675" cy="1004887"/>
          </a:xfrm>
        </p:spPr>
        <p:txBody>
          <a:bodyPr/>
          <a:lstStyle/>
          <a:p>
            <a:r>
              <a:rPr lang="en-US" dirty="0"/>
              <a:t>AF FORM 813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594" y="1538243"/>
            <a:ext cx="6454468" cy="3880773"/>
          </a:xfrm>
        </p:spPr>
        <p:txBody>
          <a:bodyPr>
            <a:normAutofit fontScale="85000" lnSpcReduction="20000"/>
          </a:bodyPr>
          <a:lstStyle/>
          <a:p>
            <a:endParaRPr lang="en-US" sz="2400" b="0" dirty="0"/>
          </a:p>
          <a:p>
            <a:endParaRPr lang="en-US" b="0" dirty="0"/>
          </a:p>
          <a:p>
            <a:r>
              <a:rPr lang="en-US" b="0" dirty="0"/>
              <a:t>Block 5 Description should include any reasonable alternatives you considered </a:t>
            </a:r>
          </a:p>
          <a:p>
            <a:pPr lvl="1"/>
            <a:endParaRPr lang="en-US" sz="2000" b="0" dirty="0"/>
          </a:p>
          <a:p>
            <a:pPr lvl="1"/>
            <a:r>
              <a:rPr lang="en-US" sz="2000" b="0" dirty="0"/>
              <a:t>List alternatives – Doing nothing is ALWAYS an alternative! (List consequences of doing nothing</a:t>
            </a:r>
            <a:r>
              <a:rPr lang="en-US" b="0" dirty="0"/>
              <a:t>)</a:t>
            </a:r>
          </a:p>
          <a:p>
            <a:endParaRPr lang="en-US" b="0" dirty="0"/>
          </a:p>
          <a:p>
            <a:r>
              <a:rPr lang="en-US" b="0" dirty="0"/>
              <a:t>Use continuation page (page 2) to be as detailed and specific as possible for Blocks 4 and 5. </a:t>
            </a:r>
          </a:p>
          <a:p>
            <a:pPr marL="0" indent="0">
              <a:buNone/>
            </a:pPr>
            <a:endParaRPr lang="en-US" b="0" dirty="0"/>
          </a:p>
          <a:p>
            <a:r>
              <a:rPr lang="en-US" b="0" dirty="0"/>
              <a:t>Include a site map to continuation page depicting the location of your project.</a:t>
            </a:r>
          </a:p>
          <a:p>
            <a:endParaRPr lang="en-US" sz="2400" b="0" dirty="0"/>
          </a:p>
          <a:p>
            <a:endParaRPr lang="en-US" sz="2400" b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939185" y="96253"/>
            <a:ext cx="5086566" cy="6761747"/>
            <a:chOff x="6939185" y="96253"/>
            <a:chExt cx="5086566" cy="676174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02378" y="96253"/>
              <a:ext cx="5023373" cy="676174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939185" y="752030"/>
              <a:ext cx="5086566" cy="1572426"/>
            </a:xfrm>
            <a:prstGeom prst="rect">
              <a:avLst/>
            </a:prstGeom>
            <a:noFill/>
            <a:ln w="793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939185" y="2324456"/>
              <a:ext cx="5086566" cy="4448133"/>
            </a:xfrm>
            <a:prstGeom prst="rect">
              <a:avLst/>
            </a:prstGeom>
            <a:solidFill>
              <a:schemeClr val="tx1">
                <a:alpha val="42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71759" y="3433551"/>
              <a:ext cx="169817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CED USE ONLY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369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154" y="1106739"/>
            <a:ext cx="9573131" cy="46542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 FORM 813 SAMPLE</a:t>
            </a:r>
          </a:p>
        </p:txBody>
      </p:sp>
      <p:cxnSp>
        <p:nvCxnSpPr>
          <p:cNvPr id="7" name="Straight Arrow Connector 5"/>
          <p:cNvCxnSpPr>
            <a:cxnSpLocks noChangeShapeType="1"/>
            <a:stCxn id="10" idx="3"/>
          </p:cNvCxnSpPr>
          <p:nvPr/>
        </p:nvCxnSpPr>
        <p:spPr bwMode="auto">
          <a:xfrm flipV="1">
            <a:off x="1936602" y="4444683"/>
            <a:ext cx="949543" cy="10537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8" name="TextBox 7"/>
          <p:cNvSpPr txBox="1"/>
          <p:nvPr/>
        </p:nvSpPr>
        <p:spPr>
          <a:xfrm>
            <a:off x="858076" y="5783576"/>
            <a:ext cx="4577524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DIGITAL SIGNATURE – Confirm</a:t>
            </a:r>
            <a:r>
              <a:rPr kumimoji="0" lang="en-US" sz="11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w/ Environmental Element your AF813 contains all </a:t>
            </a:r>
            <a:r>
              <a:rPr kumimoji="0" lang="en-US" sz="1100" b="0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neeed</a:t>
            </a:r>
            <a:r>
              <a:rPr kumimoji="0" lang="en-US" sz="11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info BEFORE you complete digital signature!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9" name="Straight Arrow Connector 14"/>
          <p:cNvCxnSpPr>
            <a:cxnSpLocks noChangeShapeType="1"/>
            <a:stCxn id="8" idx="3"/>
          </p:cNvCxnSpPr>
          <p:nvPr/>
        </p:nvCxnSpPr>
        <p:spPr bwMode="auto">
          <a:xfrm flipH="1" flipV="1">
            <a:off x="5400352" y="5068440"/>
            <a:ext cx="35248" cy="9305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233265" y="4419251"/>
            <a:ext cx="1703337" cy="2616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DESCRIPTION</a:t>
            </a:r>
          </a:p>
        </p:txBody>
      </p:sp>
      <p:sp>
        <p:nvSpPr>
          <p:cNvPr id="13" name="TextBox 14"/>
          <p:cNvSpPr txBox="1">
            <a:spLocks noChangeArrowheads="1"/>
          </p:cNvSpPr>
          <p:nvPr/>
        </p:nvSpPr>
        <p:spPr bwMode="auto">
          <a:xfrm>
            <a:off x="4465444" y="863992"/>
            <a:ext cx="1695450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YOUR</a:t>
            </a:r>
            <a:r>
              <a:rPr kumimoji="0" lang="en-US" sz="11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ORGANIZATION NAME HERE</a:t>
            </a: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>
            <a:off x="5313169" y="1154257"/>
            <a:ext cx="331851" cy="148412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1" name="TextBox 14"/>
          <p:cNvSpPr txBox="1">
            <a:spLocks noChangeArrowheads="1"/>
          </p:cNvSpPr>
          <p:nvPr/>
        </p:nvSpPr>
        <p:spPr bwMode="auto">
          <a:xfrm>
            <a:off x="7702640" y="1799063"/>
            <a:ext cx="1695450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FACILITY MANAGER PHONE #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199470" y="6148553"/>
            <a:ext cx="102981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It is the Facility Manager’s responsibility to complete Section I before sending to 733 CES.</a:t>
            </a:r>
          </a:p>
        </p:txBody>
      </p:sp>
      <p:cxnSp>
        <p:nvCxnSpPr>
          <p:cNvPr id="36" name="Straight Arrow Connector 35"/>
          <p:cNvCxnSpPr>
            <a:cxnSpLocks noChangeShapeType="1"/>
            <a:stCxn id="21" idx="2"/>
          </p:cNvCxnSpPr>
          <p:nvPr/>
        </p:nvCxnSpPr>
        <p:spPr bwMode="auto">
          <a:xfrm>
            <a:off x="8550365" y="2229950"/>
            <a:ext cx="701324" cy="54011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0" name="TextBox 14"/>
          <p:cNvSpPr txBox="1">
            <a:spLocks noChangeArrowheads="1"/>
          </p:cNvSpPr>
          <p:nvPr/>
        </p:nvSpPr>
        <p:spPr bwMode="auto">
          <a:xfrm>
            <a:off x="4631369" y="3002969"/>
            <a:ext cx="1695450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 OF PROPOSED ACTION</a:t>
            </a:r>
          </a:p>
        </p:txBody>
      </p:sp>
      <p:cxnSp>
        <p:nvCxnSpPr>
          <p:cNvPr id="41" name="Straight Arrow Connector 40"/>
          <p:cNvCxnSpPr>
            <a:cxnSpLocks noChangeShapeType="1"/>
            <a:stCxn id="40" idx="1"/>
          </p:cNvCxnSpPr>
          <p:nvPr/>
        </p:nvCxnSpPr>
        <p:spPr bwMode="auto">
          <a:xfrm flipH="1" flipV="1">
            <a:off x="3330476" y="3218412"/>
            <a:ext cx="1300893" cy="1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4" name="TextBox 14"/>
          <p:cNvSpPr txBox="1">
            <a:spLocks noChangeArrowheads="1"/>
          </p:cNvSpPr>
          <p:nvPr/>
        </p:nvSpPr>
        <p:spPr bwMode="auto">
          <a:xfrm>
            <a:off x="6434704" y="3548668"/>
            <a:ext cx="1695450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JUSTIFICATION FOR ACTION</a:t>
            </a:r>
          </a:p>
        </p:txBody>
      </p:sp>
      <p:cxnSp>
        <p:nvCxnSpPr>
          <p:cNvPr id="45" name="Straight Arrow Connector 44"/>
          <p:cNvCxnSpPr>
            <a:cxnSpLocks noChangeShapeType="1"/>
            <a:stCxn id="44" idx="1"/>
          </p:cNvCxnSpPr>
          <p:nvPr/>
        </p:nvCxnSpPr>
        <p:spPr bwMode="auto">
          <a:xfrm flipH="1">
            <a:off x="3741576" y="3764112"/>
            <a:ext cx="2693128" cy="517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8" name="TextBox 14"/>
          <p:cNvSpPr txBox="1">
            <a:spLocks noChangeArrowheads="1"/>
          </p:cNvSpPr>
          <p:nvPr/>
        </p:nvSpPr>
        <p:spPr bwMode="auto">
          <a:xfrm>
            <a:off x="4066659" y="4249974"/>
            <a:ext cx="1695450" cy="43088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FACILITY MANAGER NAME</a:t>
            </a:r>
          </a:p>
        </p:txBody>
      </p:sp>
      <p:cxnSp>
        <p:nvCxnSpPr>
          <p:cNvPr id="50" name="Straight Arrow Connector 5"/>
          <p:cNvCxnSpPr>
            <a:cxnSpLocks noChangeShapeType="1"/>
            <a:stCxn id="48" idx="2"/>
          </p:cNvCxnSpPr>
          <p:nvPr/>
        </p:nvCxnSpPr>
        <p:spPr bwMode="auto">
          <a:xfrm flipH="1">
            <a:off x="3637578" y="4680861"/>
            <a:ext cx="1276806" cy="46984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1012058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ASBESTOS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1133475"/>
            <a:ext cx="11823700" cy="5391150"/>
          </a:xfrm>
        </p:spPr>
        <p:txBody>
          <a:bodyPr>
            <a:noAutofit/>
          </a:bodyPr>
          <a:lstStyle/>
          <a:p>
            <a:r>
              <a:rPr lang="en-US" b="0" dirty="0"/>
              <a:t>Facility Managers: </a:t>
            </a:r>
          </a:p>
          <a:p>
            <a:pPr lvl="1"/>
            <a:r>
              <a:rPr lang="en-US" b="0" dirty="0"/>
              <a:t>Monitor your facilities</a:t>
            </a:r>
          </a:p>
          <a:p>
            <a:pPr lvl="1"/>
            <a:r>
              <a:rPr lang="en-US" b="0" dirty="0"/>
              <a:t>Ensure personnel do not disturb Asbestos containing materials (or suspected Asbestos containing materials).  </a:t>
            </a:r>
          </a:p>
          <a:p>
            <a:pPr lvl="1"/>
            <a:r>
              <a:rPr lang="en-US" b="0" dirty="0"/>
              <a:t>Report damaged materials</a:t>
            </a:r>
          </a:p>
          <a:p>
            <a:pPr lvl="1"/>
            <a:r>
              <a:rPr lang="en-US" b="0" dirty="0"/>
              <a:t>POC: Mackenzie Phillips, </a:t>
            </a:r>
            <a:r>
              <a:rPr lang="en-US" b="0" dirty="0">
                <a:hlinkClick r:id="rId3"/>
              </a:rPr>
              <a:t>mackenzie.phillips.2@us.af.mil</a:t>
            </a:r>
            <a:r>
              <a:rPr lang="en-US" b="0" dirty="0"/>
              <a:t>, (757)878-7373</a:t>
            </a:r>
            <a:endParaRPr lang="en-US" sz="1400" b="0" dirty="0"/>
          </a:p>
          <a:p>
            <a:r>
              <a:rPr lang="en-US" sz="2000" b="0" dirty="0"/>
              <a:t>Asbestos has heat resistance, tensile strength, and insulating properties and was used in pre-1981 buildings but since has proven to be toxic if improperly handled or disturbed (renovation or demolition). </a:t>
            </a:r>
          </a:p>
          <a:p>
            <a:pPr marL="0" indent="0">
              <a:buNone/>
            </a:pPr>
            <a:endParaRPr lang="en-US" sz="1400" b="0" dirty="0"/>
          </a:p>
          <a:p>
            <a:r>
              <a:rPr lang="en-US" sz="2000" b="0" dirty="0"/>
              <a:t>Asbestos can cause: Asbestosis, Lung Cancer, Mesothelioma, and other exposure related problems.</a:t>
            </a:r>
          </a:p>
          <a:p>
            <a:endParaRPr lang="en-US" sz="1400" b="0" dirty="0"/>
          </a:p>
          <a:p>
            <a:r>
              <a:rPr lang="en-US" sz="2000" b="0" dirty="0"/>
              <a:t>Policy - Manage in place or Remove/Abate when damaged (friable)</a:t>
            </a:r>
          </a:p>
          <a:p>
            <a:pPr lvl="1"/>
            <a:r>
              <a:rPr lang="en-US" b="0" dirty="0"/>
              <a:t>Abatement plan must be reviewed/approved by CES/CEIE.</a:t>
            </a:r>
          </a:p>
          <a:p>
            <a:pPr lvl="1"/>
            <a:r>
              <a:rPr lang="en-US" b="0" dirty="0"/>
              <a:t>Must be abated by qualified, currently certified personnel</a:t>
            </a:r>
          </a:p>
          <a:p>
            <a:pPr lvl="1"/>
            <a:r>
              <a:rPr lang="en-US" b="0" dirty="0"/>
              <a:t>Intact asbestos products are not a hazard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31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ASBESTOS FOUND?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027" y="1543260"/>
            <a:ext cx="10408847" cy="4504906"/>
          </a:xfrm>
        </p:spPr>
        <p:txBody>
          <a:bodyPr numCol="2">
            <a:normAutofit lnSpcReduction="10000"/>
          </a:bodyPr>
          <a:lstStyle/>
          <a:p>
            <a:r>
              <a:rPr lang="en-US" b="0" dirty="0"/>
              <a:t>Transite panels (27000 block, 401)</a:t>
            </a:r>
          </a:p>
          <a:p>
            <a:r>
              <a:rPr lang="en-US" b="0" dirty="0"/>
              <a:t>Ceiling and floor tiles</a:t>
            </a:r>
          </a:p>
          <a:p>
            <a:r>
              <a:rPr lang="en-US" b="0" dirty="0"/>
              <a:t>Paper and cement products</a:t>
            </a:r>
          </a:p>
          <a:p>
            <a:r>
              <a:rPr lang="en-US" b="0" dirty="0"/>
              <a:t>Textiles </a:t>
            </a:r>
          </a:p>
          <a:p>
            <a:r>
              <a:rPr lang="en-US" b="0" dirty="0"/>
              <a:t>Coatings</a:t>
            </a:r>
          </a:p>
          <a:p>
            <a:r>
              <a:rPr lang="en-US" b="0" dirty="0"/>
              <a:t>Fireproofing</a:t>
            </a:r>
          </a:p>
          <a:p>
            <a:r>
              <a:rPr lang="en-US" b="0" dirty="0"/>
              <a:t>Acoustical plasters </a:t>
            </a:r>
          </a:p>
          <a:p>
            <a:r>
              <a:rPr lang="en-US" b="0" dirty="0"/>
              <a:t>Pipe &amp; pipe joint insulation (water, steam, and chilled water lines) </a:t>
            </a:r>
          </a:p>
          <a:p>
            <a:r>
              <a:rPr lang="en-US" b="0" dirty="0"/>
              <a:t>Duct insulation </a:t>
            </a:r>
          </a:p>
          <a:p>
            <a:r>
              <a:rPr lang="en-US" b="0" dirty="0"/>
              <a:t>Tank insulation</a:t>
            </a:r>
          </a:p>
          <a:p>
            <a:r>
              <a:rPr lang="en-US" b="0" dirty="0"/>
              <a:t>Resilient floor coverings </a:t>
            </a:r>
          </a:p>
          <a:p>
            <a:r>
              <a:rPr lang="en-US" b="0" dirty="0"/>
              <a:t>Mastics </a:t>
            </a:r>
          </a:p>
          <a:p>
            <a:r>
              <a:rPr lang="en-US" b="0" dirty="0"/>
              <a:t>Felts and shingles </a:t>
            </a:r>
          </a:p>
          <a:p>
            <a:r>
              <a:rPr lang="en-US" b="0" dirty="0"/>
              <a:t>Caulking </a:t>
            </a:r>
          </a:p>
          <a:p>
            <a:r>
              <a:rPr lang="en-US" b="0" dirty="0"/>
              <a:t>Glazing and valve packing </a:t>
            </a:r>
          </a:p>
          <a:p>
            <a:r>
              <a:rPr lang="en-US" b="0" dirty="0"/>
              <a:t>Gasket materials </a:t>
            </a:r>
          </a:p>
          <a:p>
            <a:r>
              <a:rPr lang="en-US" b="0" dirty="0"/>
              <a:t>Chemical resistant counter tops </a:t>
            </a:r>
          </a:p>
          <a:p>
            <a:r>
              <a:rPr lang="en-US" b="0" dirty="0"/>
              <a:t>Fire door insulation </a:t>
            </a:r>
          </a:p>
          <a:p>
            <a:r>
              <a:rPr lang="en-US" b="0" dirty="0"/>
              <a:t>Grout </a:t>
            </a:r>
          </a:p>
          <a:p>
            <a:r>
              <a:rPr lang="en-US" b="0" dirty="0"/>
              <a:t>Drywall components </a:t>
            </a:r>
          </a:p>
          <a:p>
            <a:r>
              <a:rPr lang="en-US" b="0" dirty="0"/>
              <a:t>Wire insulation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4BDC52-836B-4C95-8085-BFD71CF6663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969696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969696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72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CC Final Template">
  <a:themeElements>
    <a:clrScheme name="1_ACC Final Template 14">
      <a:dk1>
        <a:srgbClr val="000000"/>
      </a:dk1>
      <a:lt1>
        <a:srgbClr val="FFFFFF"/>
      </a:lt1>
      <a:dk2>
        <a:srgbClr val="0C2D83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0C2D83"/>
      </a:hlink>
      <a:folHlink>
        <a:srgbClr val="93AFF5"/>
      </a:folHlink>
    </a:clrScheme>
    <a:fontScheme name="1_ACC Final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1" u="none" strike="noStrike" cap="none" normalizeH="0" baseline="0" smtClean="0">
            <a:ln>
              <a:noFill/>
            </a:ln>
            <a:solidFill>
              <a:srgbClr val="0C2D83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1" u="none" strike="noStrike" cap="none" normalizeH="0" baseline="0" smtClean="0">
            <a:ln>
              <a:noFill/>
            </a:ln>
            <a:solidFill>
              <a:srgbClr val="0C2D83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ACC Final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CC Final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8">
        <a:dk1>
          <a:srgbClr val="000000"/>
        </a:dk1>
        <a:lt1>
          <a:srgbClr val="FFFFFF"/>
        </a:lt1>
        <a:dk2>
          <a:srgbClr val="000000"/>
        </a:dk2>
        <a:lt2>
          <a:srgbClr val="FF3300"/>
        </a:lt2>
        <a:accent1>
          <a:srgbClr val="0000FF"/>
        </a:accent1>
        <a:accent2>
          <a:srgbClr val="33CC33"/>
        </a:accent2>
        <a:accent3>
          <a:srgbClr val="AAAAAA"/>
        </a:accent3>
        <a:accent4>
          <a:srgbClr val="DADADA"/>
        </a:accent4>
        <a:accent5>
          <a:srgbClr val="AAAAFF"/>
        </a:accent5>
        <a:accent6>
          <a:srgbClr val="2DB92D"/>
        </a:accent6>
        <a:hlink>
          <a:srgbClr val="EFEF11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CC Final Template 9">
        <a:dk1>
          <a:srgbClr val="777777"/>
        </a:dk1>
        <a:lt1>
          <a:srgbClr val="FFFFFF"/>
        </a:lt1>
        <a:dk2>
          <a:srgbClr val="000000"/>
        </a:dk2>
        <a:lt2>
          <a:srgbClr val="FF3300"/>
        </a:lt2>
        <a:accent1>
          <a:srgbClr val="0000FF"/>
        </a:accent1>
        <a:accent2>
          <a:srgbClr val="33CC33"/>
        </a:accent2>
        <a:accent3>
          <a:srgbClr val="AAAAAA"/>
        </a:accent3>
        <a:accent4>
          <a:srgbClr val="DADADA"/>
        </a:accent4>
        <a:accent5>
          <a:srgbClr val="AAAAFF"/>
        </a:accent5>
        <a:accent6>
          <a:srgbClr val="2DB92D"/>
        </a:accent6>
        <a:hlink>
          <a:srgbClr val="FFFF66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CC Final Template 10">
        <a:dk1>
          <a:srgbClr val="000000"/>
        </a:dk1>
        <a:lt1>
          <a:srgbClr val="FFFFFF"/>
        </a:lt1>
        <a:dk2>
          <a:srgbClr val="000099"/>
        </a:dk2>
        <a:lt2>
          <a:srgbClr val="FFFF00"/>
        </a:lt2>
        <a:accent1>
          <a:srgbClr val="0000FF"/>
        </a:accent1>
        <a:accent2>
          <a:srgbClr val="FF0000"/>
        </a:accent2>
        <a:accent3>
          <a:srgbClr val="AAAACA"/>
        </a:accent3>
        <a:accent4>
          <a:srgbClr val="DADADA"/>
        </a:accent4>
        <a:accent5>
          <a:srgbClr val="AAAAFF"/>
        </a:accent5>
        <a:accent6>
          <a:srgbClr val="E70000"/>
        </a:accent6>
        <a:hlink>
          <a:srgbClr val="0080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CC Final Template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0099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12">
        <a:dk1>
          <a:srgbClr val="000000"/>
        </a:dk1>
        <a:lt1>
          <a:srgbClr val="FFFFFF"/>
        </a:lt1>
        <a:dk2>
          <a:srgbClr val="0C2D83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0099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13">
        <a:dk1>
          <a:srgbClr val="000000"/>
        </a:dk1>
        <a:lt1>
          <a:srgbClr val="FFFFFF"/>
        </a:lt1>
        <a:dk2>
          <a:srgbClr val="0C2D83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0C2D8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CC Final Template 14">
        <a:dk1>
          <a:srgbClr val="000000"/>
        </a:dk1>
        <a:lt1>
          <a:srgbClr val="FFFFFF"/>
        </a:lt1>
        <a:dk2>
          <a:srgbClr val="0C2D83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0C2D83"/>
        </a:hlink>
        <a:folHlink>
          <a:srgbClr val="93AF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09CF9190D277418E7D3F496478FD7D" ma:contentTypeVersion="17" ma:contentTypeDescription="Create a new document." ma:contentTypeScope="" ma:versionID="5989b0971dceaf34b1ce351296beaa31">
  <xsd:schema xmlns:xsd="http://www.w3.org/2001/XMLSchema" xmlns:xs="http://www.w3.org/2001/XMLSchema" xmlns:p="http://schemas.microsoft.com/office/2006/metadata/properties" xmlns:ns1="http://schemas.microsoft.com/sharepoint/v3" xmlns:ns2="a554a611-d4c6-44f9-bda7-ea528595c762" xmlns:ns3="6be5e8b2-600c-4d92-b409-95c7dea85b9e" xmlns:ns4="bac4e3eb-747f-43bc-bf10-c1bbb893ecac" targetNamespace="http://schemas.microsoft.com/office/2006/metadata/properties" ma:root="true" ma:fieldsID="3e28cfb91a8adf5aa8e096d36b413fa4" ns1:_="" ns2:_="" ns3:_="" ns4:_="">
    <xsd:import namespace="http://schemas.microsoft.com/sharepoint/v3"/>
    <xsd:import namespace="a554a611-d4c6-44f9-bda7-ea528595c762"/>
    <xsd:import namespace="6be5e8b2-600c-4d92-b409-95c7dea85b9e"/>
    <xsd:import namespace="bac4e3eb-747f-43bc-bf10-c1bbb893eca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4a611-d4c6-44f9-bda7-ea528595c7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e5e8b2-600c-4d92-b409-95c7dea85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4e3eb-747f-43bc-bf10-c1bbb893eca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8d5495-ff18-4b6e-95fb-d4cc6eca6aa9}" ma:internalName="TaxCatchAll" ma:showField="CatchAllData" ma:web="a554a611-d4c6-44f9-bda7-ea528595c7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bac4e3eb-747f-43bc-bf10-c1bbb893ecac" xsi:nil="true"/>
    <_ip_UnifiedCompliancePolicyProperties xmlns="http://schemas.microsoft.com/sharepoint/v3" xsi:nil="true"/>
    <lcf76f155ced4ddcb4097134ff3c332f xmlns="6be5e8b2-600c-4d92-b409-95c7dea85b9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60F2C3-DA24-4747-B964-F7527AC0C7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554a611-d4c6-44f9-bda7-ea528595c762"/>
    <ds:schemaRef ds:uri="6be5e8b2-600c-4d92-b409-95c7dea85b9e"/>
    <ds:schemaRef ds:uri="bac4e3eb-747f-43bc-bf10-c1bbb893ec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896D3C-5024-4051-901B-4F9A6EADAB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2EB871-6935-4B0B-A170-64EF20DED11F}">
  <ds:schemaRefs>
    <ds:schemaRef ds:uri="http://schemas.microsoft.com/office/infopath/2007/PartnerControls"/>
    <ds:schemaRef ds:uri="http://www.w3.org/XML/1998/namespace"/>
    <ds:schemaRef ds:uri="http://purl.org/dc/terms/"/>
    <ds:schemaRef ds:uri="a554a611-d4c6-44f9-bda7-ea528595c762"/>
    <ds:schemaRef ds:uri="http://purl.org/dc/elements/1.1/"/>
    <ds:schemaRef ds:uri="http://purl.org/dc/dcmitype/"/>
    <ds:schemaRef ds:uri="bac4e3eb-747f-43bc-bf10-c1bbb893ecac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6be5e8b2-600c-4d92-b409-95c7dea85b9e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1412</Words>
  <Application>Microsoft Office PowerPoint</Application>
  <PresentationFormat>Widescreen</PresentationFormat>
  <Paragraphs>174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1_ACC Final Template</vt:lpstr>
      <vt:lpstr>MODULE 7 ENVIRONMENTAL MANAGEMENT (Reference manual info)</vt:lpstr>
      <vt:lpstr>INSTALLATION MANAGEMENT FLIGHT</vt:lpstr>
      <vt:lpstr>ENVIRONMENTAL</vt:lpstr>
      <vt:lpstr>ENVIRONMENTAL</vt:lpstr>
      <vt:lpstr>ENVIRONMENTAL </vt:lpstr>
      <vt:lpstr>AF FORM 813</vt:lpstr>
      <vt:lpstr>AF FORM 813 SAMPLE</vt:lpstr>
      <vt:lpstr>ASBESTOS</vt:lpstr>
      <vt:lpstr>WHERE IS ASBESTOS FOUND?</vt:lpstr>
      <vt:lpstr>ASBESTOS MGT RESPONSIBILITIES</vt:lpstr>
      <vt:lpstr>LEAD BASED PAINT</vt:lpstr>
      <vt:lpstr>HISTORIC FACILITIES</vt:lpstr>
      <vt:lpstr>WILDLIFE AND PESTS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INSTALLATION MANAGEMENT FLIGHT</dc:title>
  <dc:creator>Nye, Christopher M CIV USAF</dc:creator>
  <cp:lastModifiedBy>CALDER, DONALD W JR CIV USAF ACC 733 MSG/733 CES/CEIE</cp:lastModifiedBy>
  <cp:revision>33</cp:revision>
  <cp:lastPrinted>2020-11-05T19:26:17Z</cp:lastPrinted>
  <dcterms:created xsi:type="dcterms:W3CDTF">2020-11-03T16:34:08Z</dcterms:created>
  <dcterms:modified xsi:type="dcterms:W3CDTF">2024-04-01T19:15:14Z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0x010100EF09CF9190D277418E7D3F496478FD7D</vt:lpwstr>
  </property>
  <property fmtid="{D5CDD505-2E9C-101B-9397-08002B2CF9AE}" pid="3" name="MediaServiceImageTags">
    <vt:lpwstr/>
  </property>
</Properties>
</file>